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ammersmith One" panose="02010703030501060504" pitchFamily="2" charset="0"/>
      <p:regular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Bold" panose="020B0806030504020204" charset="0"/>
      <p:bold r:id="rId44"/>
    </p:embeddedFont>
    <p:embeddedFont>
      <p:font typeface="Open Sans Light" panose="020B0306030504020204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677" autoAdjust="0"/>
  </p:normalViewPr>
  <p:slideViewPr>
    <p:cSldViewPr>
      <p:cViewPr varScale="1">
        <p:scale>
          <a:sx n="43" d="100"/>
          <a:sy n="43" d="100"/>
        </p:scale>
        <p:origin x="137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6FC74-5DF6-4B22-B56A-12BE0FBFCFFB}" type="datetimeFigureOut">
              <a:rPr lang="en-MY" smtClean="0"/>
              <a:t>1/11/2022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FF581-D786-4A50-BB8A-6395C14FFDD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1377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581-D786-4A50-BB8A-6395C14FFDD6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508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Buktikan</a:t>
            </a:r>
            <a:r>
              <a:rPr lang="en-MY" dirty="0"/>
              <a:t> </a:t>
            </a:r>
            <a:r>
              <a:rPr lang="en-MY" dirty="0" err="1"/>
              <a:t>peluang</a:t>
            </a:r>
            <a:r>
              <a:rPr lang="en-MY" dirty="0"/>
              <a:t> </a:t>
            </a:r>
            <a:r>
              <a:rPr lang="en-MY" dirty="0" err="1"/>
              <a:t>nk</a:t>
            </a:r>
            <a:r>
              <a:rPr lang="en-MY" dirty="0"/>
              <a:t> </a:t>
            </a:r>
            <a:r>
              <a:rPr lang="en-MY" dirty="0" err="1"/>
              <a:t>menguasai</a:t>
            </a:r>
            <a:r>
              <a:rPr lang="en-MY" dirty="0"/>
              <a:t> </a:t>
            </a:r>
            <a:r>
              <a:rPr lang="en-MY" dirty="0" err="1"/>
              <a:t>pasaran</a:t>
            </a:r>
            <a:r>
              <a:rPr lang="en-MY" dirty="0"/>
              <a:t> </a:t>
            </a:r>
          </a:p>
          <a:p>
            <a:r>
              <a:rPr lang="en-MY" dirty="0" err="1"/>
              <a:t>Iklankan</a:t>
            </a:r>
            <a:r>
              <a:rPr lang="en-MY" dirty="0"/>
              <a:t> kat mana – </a:t>
            </a:r>
            <a:r>
              <a:rPr lang="en-MY" dirty="0" err="1"/>
              <a:t>Titktok</a:t>
            </a:r>
            <a:r>
              <a:rPr lang="en-MY" dirty="0"/>
              <a:t>, 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581-D786-4A50-BB8A-6395C14FFDD6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5433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Membabitkan</a:t>
            </a:r>
            <a:r>
              <a:rPr lang="en-MY" dirty="0"/>
              <a:t> </a:t>
            </a:r>
            <a:r>
              <a:rPr lang="en-MY" dirty="0" err="1"/>
              <a:t>teknologi</a:t>
            </a:r>
            <a:endParaRPr lang="en-MY" dirty="0"/>
          </a:p>
          <a:p>
            <a:r>
              <a:rPr lang="en-MY" dirty="0" err="1"/>
              <a:t>Detak</a:t>
            </a:r>
            <a:r>
              <a:rPr lang="en-MY" dirty="0"/>
              <a:t> loan </a:t>
            </a:r>
            <a:r>
              <a:rPr lang="en-MY" dirty="0" err="1"/>
              <a:t>sesuai</a:t>
            </a:r>
            <a:r>
              <a:rPr lang="en-MY" dirty="0"/>
              <a:t> (</a:t>
            </a:r>
            <a:r>
              <a:rPr lang="en-MY" dirty="0" err="1"/>
              <a:t>cth</a:t>
            </a:r>
            <a:r>
              <a:rPr lang="en-MY" dirty="0"/>
              <a:t>: RM15000, van, etc etc)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581-D786-4A50-BB8A-6395C14FFDD6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817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Setiap</a:t>
            </a:r>
            <a:r>
              <a:rPr lang="en-MY" dirty="0"/>
              <a:t> staff </a:t>
            </a:r>
            <a:r>
              <a:rPr lang="en-MY" dirty="0" err="1"/>
              <a:t>ada</a:t>
            </a:r>
            <a:r>
              <a:rPr lang="en-MY" dirty="0"/>
              <a:t> </a:t>
            </a:r>
            <a:r>
              <a:rPr lang="en-MY" dirty="0" err="1"/>
              <a:t>gajinya</a:t>
            </a:r>
            <a:endParaRPr lang="en-MY" dirty="0"/>
          </a:p>
          <a:p>
            <a:r>
              <a:rPr lang="en-MY" dirty="0" err="1"/>
              <a:t>Sewa</a:t>
            </a:r>
            <a:r>
              <a:rPr lang="en-MY" dirty="0"/>
              <a:t> </a:t>
            </a:r>
            <a:r>
              <a:rPr lang="en-MY" dirty="0" err="1"/>
              <a:t>permis</a:t>
            </a:r>
            <a:r>
              <a:rPr lang="en-MY" dirty="0"/>
              <a:t>, etc </a:t>
            </a:r>
            <a:r>
              <a:rPr lang="en-MY" dirty="0" err="1"/>
              <a:t>etc</a:t>
            </a:r>
            <a:endParaRPr lang="en-MY" dirty="0"/>
          </a:p>
          <a:p>
            <a:r>
              <a:rPr lang="en-MY" dirty="0" err="1"/>
              <a:t>Tgk</a:t>
            </a:r>
            <a:r>
              <a:rPr lang="en-MY" dirty="0"/>
              <a:t> </a:t>
            </a:r>
            <a:r>
              <a:rPr lang="en-MY" dirty="0" err="1"/>
              <a:t>jualan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bayar</a:t>
            </a:r>
            <a:r>
              <a:rPr lang="en-MY" dirty="0"/>
              <a:t> </a:t>
            </a:r>
            <a:r>
              <a:rPr lang="en-MY" dirty="0" err="1"/>
              <a:t>ke</a:t>
            </a:r>
            <a:r>
              <a:rPr lang="en-MY" dirty="0"/>
              <a:t> </a:t>
            </a:r>
            <a:r>
              <a:rPr lang="en-MY" dirty="0" err="1"/>
              <a:t>tak</a:t>
            </a:r>
            <a:r>
              <a:rPr lang="en-MY" dirty="0"/>
              <a:t>,</a:t>
            </a:r>
          </a:p>
          <a:p>
            <a:r>
              <a:rPr lang="en-MY" dirty="0" err="1"/>
              <a:t>Pengurusan</a:t>
            </a:r>
            <a:r>
              <a:rPr lang="en-MY" dirty="0"/>
              <a:t> </a:t>
            </a:r>
            <a:r>
              <a:rPr lang="en-MY"/>
              <a:t>risiko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FF581-D786-4A50-BB8A-6395C14FFDD6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098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7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3" Type="http://schemas.openxmlformats.org/officeDocument/2006/relationships/image" Target="../media/image8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4.png"/><Relationship Id="rId7" Type="http://schemas.openxmlformats.org/officeDocument/2006/relationships/image" Target="../media/image63.svg"/><Relationship Id="rId12" Type="http://schemas.openxmlformats.org/officeDocument/2006/relationships/image" Target="../media/image66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2" Type="http://schemas.openxmlformats.org/officeDocument/2006/relationships/image" Target="../media/image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svg"/><Relationship Id="rId41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5" Type="http://schemas.openxmlformats.org/officeDocument/2006/relationships/image" Target="../media/image61.svg"/><Relationship Id="rId15" Type="http://schemas.openxmlformats.org/officeDocument/2006/relationships/image" Target="../media/image12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10" Type="http://schemas.openxmlformats.org/officeDocument/2006/relationships/image" Target="../media/image64.png"/><Relationship Id="rId19" Type="http://schemas.openxmlformats.org/officeDocument/2006/relationships/image" Target="../media/image71.svg"/><Relationship Id="rId31" Type="http://schemas.openxmlformats.org/officeDocument/2006/relationships/image" Target="../media/image83.svg"/><Relationship Id="rId4" Type="http://schemas.openxmlformats.org/officeDocument/2006/relationships/image" Target="../media/image60.png"/><Relationship Id="rId9" Type="http://schemas.openxmlformats.org/officeDocument/2006/relationships/image" Target="../media/image10.svg"/><Relationship Id="rId14" Type="http://schemas.openxmlformats.org/officeDocument/2006/relationships/image" Target="../media/image11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50958" y="3667182"/>
            <a:ext cx="5841760" cy="6861452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6101" b="36101"/>
          <a:stretch>
            <a:fillRect/>
          </a:stretch>
        </p:blipFill>
        <p:spPr>
          <a:xfrm>
            <a:off x="-204719" y="-224451"/>
            <a:ext cx="18697437" cy="38916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902875" y="4660206"/>
            <a:ext cx="5385125" cy="1678951"/>
            <a:chOff x="0" y="-57149"/>
            <a:chExt cx="7180166" cy="2238601"/>
          </a:xfrm>
        </p:grpSpPr>
        <p:sp>
          <p:nvSpPr>
            <p:cNvPr id="5" name="TextBox 5"/>
            <p:cNvSpPr txBox="1"/>
            <p:nvPr/>
          </p:nvSpPr>
          <p:spPr>
            <a:xfrm>
              <a:off x="1185767" y="-57149"/>
              <a:ext cx="5994399" cy="2238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99"/>
                </a:lnSpc>
              </a:pPr>
              <a:r>
                <a:rPr lang="en-US" sz="3142" dirty="0">
                  <a:solidFill>
                    <a:srgbClr val="000000"/>
                  </a:solidFill>
                  <a:latin typeface="Hammersmith One Bold"/>
                </a:rPr>
                <a:t>BTMW 4012: TECHNOLOGY ENTREPRENEURSHIP 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02" y="437167"/>
              <a:ext cx="1177407" cy="1199211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3514641" y="6808888"/>
            <a:ext cx="39096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514641" y="8003912"/>
            <a:ext cx="390967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lear Sans Regular Bold"/>
              </a:rPr>
              <a:t>LECTURE 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842418"/>
            <a:ext cx="11394224" cy="6240466"/>
            <a:chOff x="0" y="0"/>
            <a:chExt cx="15192299" cy="832062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7636646"/>
              <a:ext cx="9254979" cy="683975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0" y="142875"/>
              <a:ext cx="15192299" cy="7088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756"/>
                </a:lnSpc>
                <a:spcBef>
                  <a:spcPct val="0"/>
                </a:spcBef>
              </a:pPr>
              <a:r>
                <a:rPr lang="en-US" sz="12737" spc="-127">
                  <a:solidFill>
                    <a:srgbClr val="000000"/>
                  </a:solidFill>
                  <a:latin typeface="Hammersmith One Bold"/>
                </a:rPr>
                <a:t>Business Plan &amp; Business Models Canvas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9643" r="24206"/>
          <a:stretch>
            <a:fillRect/>
          </a:stretch>
        </p:blipFill>
        <p:spPr>
          <a:xfrm>
            <a:off x="532086" y="1532038"/>
            <a:ext cx="6931403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85954" y="1465363"/>
            <a:ext cx="9705428" cy="1028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2"/>
              </a:lnSpc>
            </a:pPr>
            <a:r>
              <a:rPr lang="en-US" sz="3608" dirty="0">
                <a:solidFill>
                  <a:srgbClr val="000000"/>
                </a:solidFill>
                <a:latin typeface="Open Sans Light Bold"/>
              </a:rPr>
              <a:t>5. Location of the business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◦The physical location of the project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◦Building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◦Basic amenities</a:t>
            </a:r>
          </a:p>
          <a:p>
            <a:pPr>
              <a:lnSpc>
                <a:spcPts val="5052"/>
              </a:lnSpc>
            </a:pPr>
            <a:endParaRPr lang="en-US" sz="2500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052"/>
              </a:lnSpc>
            </a:pPr>
            <a:r>
              <a:rPr lang="en-US" sz="3610" dirty="0">
                <a:solidFill>
                  <a:srgbClr val="000000"/>
                </a:solidFill>
                <a:latin typeface="Arimo Bold"/>
              </a:rPr>
              <a:t>6. Administrative Plan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◦Introduction to the organization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◦Organization chart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◦Manpower planning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◦Schedule of tasks and responsibilities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◦Schedule of remuneration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◦List of office equipment</a:t>
            </a:r>
          </a:p>
          <a:p>
            <a:pPr lvl="1">
              <a:lnSpc>
                <a:spcPts val="5052"/>
              </a:lnSpc>
            </a:pPr>
            <a:r>
              <a:rPr lang="en-US" sz="2500" dirty="0">
                <a:solidFill>
                  <a:srgbClr val="000000"/>
                </a:solidFill>
                <a:ea typeface="Arimo"/>
              </a:rPr>
              <a:t>◦Administrative budget</a:t>
            </a:r>
          </a:p>
          <a:p>
            <a:pPr>
              <a:lnSpc>
                <a:spcPts val="5052"/>
              </a:lnSpc>
            </a:pPr>
            <a:endParaRPr lang="en-US" sz="1164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052"/>
              </a:lnSpc>
            </a:pPr>
            <a:endParaRPr lang="en-US" sz="1164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052"/>
              </a:lnSpc>
            </a:pPr>
            <a:endParaRPr lang="en-US" sz="1164" dirty="0">
              <a:solidFill>
                <a:srgbClr val="000000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322618"/>
            <a:ext cx="54864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2128" y="1455838"/>
            <a:ext cx="10665872" cy="698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2"/>
              </a:lnSpc>
            </a:pPr>
            <a:r>
              <a:rPr lang="en-US" sz="3965" dirty="0">
                <a:solidFill>
                  <a:srgbClr val="000000"/>
                </a:solidFill>
                <a:latin typeface="Open Sans Light Bold"/>
              </a:rPr>
              <a:t>7. Marketing Plan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◦Product or service description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◦Target market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◦Market size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◦Competition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◦Market share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◦Sales forecast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◦Marketing strategy</a:t>
            </a:r>
          </a:p>
          <a:p>
            <a:pPr lvl="1">
              <a:lnSpc>
                <a:spcPts val="55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◦Marketing budget</a:t>
            </a:r>
          </a:p>
          <a:p>
            <a:pPr>
              <a:lnSpc>
                <a:spcPts val="5552"/>
              </a:lnSpc>
            </a:pPr>
            <a:endParaRPr lang="en-US" sz="1318" dirty="0">
              <a:solidFill>
                <a:srgbClr val="000000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6150" r="9920"/>
          <a:stretch>
            <a:fillRect/>
          </a:stretch>
        </p:blipFill>
        <p:spPr>
          <a:xfrm>
            <a:off x="440482" y="1725262"/>
            <a:ext cx="9802986" cy="77867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45080" y="1356446"/>
            <a:ext cx="7947670" cy="815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1"/>
              </a:lnSpc>
            </a:pPr>
            <a:r>
              <a:rPr lang="en-US" sz="4187" dirty="0">
                <a:solidFill>
                  <a:srgbClr val="000000"/>
                </a:solidFill>
                <a:latin typeface="Open Sans Light Bold"/>
              </a:rPr>
              <a:t>8. Operation plan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◦Process flow chart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◦Production schedule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◦Material requirements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◦Manpower requirements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◦Machine and equipment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◦Operations layout plan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◦Location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◦Operation overheads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◦Operation budget</a:t>
            </a:r>
          </a:p>
          <a:p>
            <a:pPr>
              <a:lnSpc>
                <a:spcPts val="5861"/>
              </a:lnSpc>
            </a:pPr>
            <a:endParaRPr lang="en-US" sz="1392" dirty="0">
              <a:solidFill>
                <a:srgbClr val="000000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11041" r="30365"/>
          <a:stretch>
            <a:fillRect/>
          </a:stretch>
        </p:blipFill>
        <p:spPr>
          <a:xfrm>
            <a:off x="557141" y="1101342"/>
            <a:ext cx="727846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0239" y="1630242"/>
            <a:ext cx="8809061" cy="665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1"/>
              </a:lnSpc>
            </a:pPr>
            <a:r>
              <a:rPr lang="en-US" sz="4187" dirty="0">
                <a:solidFill>
                  <a:srgbClr val="000000"/>
                </a:solidFill>
                <a:latin typeface="Open Sans Light Bold"/>
              </a:rPr>
              <a:t>9. Financial plan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◦Project implementation cost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◦Sources of funds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</a:t>
            </a:r>
            <a:r>
              <a:rPr lang="en-US" sz="2800" dirty="0" err="1">
                <a:solidFill>
                  <a:srgbClr val="000000"/>
                </a:solidFill>
                <a:ea typeface="Arimo"/>
              </a:rPr>
              <a:t>Proformacashflow</a:t>
            </a:r>
            <a:endParaRPr lang="en-US" sz="2800" dirty="0">
              <a:solidFill>
                <a:srgbClr val="000000"/>
              </a:solidFill>
              <a:ea typeface="Arimo"/>
            </a:endParaRP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</a:t>
            </a:r>
            <a:r>
              <a:rPr lang="en-US" sz="2800" dirty="0" err="1">
                <a:solidFill>
                  <a:srgbClr val="000000"/>
                </a:solidFill>
                <a:ea typeface="Arimo"/>
              </a:rPr>
              <a:t>Proforma</a:t>
            </a:r>
            <a:r>
              <a:rPr lang="en-US" sz="2800" dirty="0">
                <a:solidFill>
                  <a:srgbClr val="000000"/>
                </a:solidFill>
                <a:ea typeface="Arimo"/>
              </a:rPr>
              <a:t> profit and loss</a:t>
            </a:r>
          </a:p>
          <a:p>
            <a:pPr lvl="1">
              <a:lnSpc>
                <a:spcPts val="5861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</a:t>
            </a:r>
            <a:r>
              <a:rPr lang="en-US" sz="2800" dirty="0" err="1">
                <a:solidFill>
                  <a:srgbClr val="000000"/>
                </a:solidFill>
                <a:ea typeface="Arimo"/>
              </a:rPr>
              <a:t>Proforma</a:t>
            </a:r>
            <a:r>
              <a:rPr lang="en-US" sz="2800" dirty="0">
                <a:solidFill>
                  <a:srgbClr val="000000"/>
                </a:solidFill>
                <a:ea typeface="Arimo"/>
              </a:rPr>
              <a:t> balance sheet</a:t>
            </a:r>
          </a:p>
          <a:p>
            <a:pPr>
              <a:lnSpc>
                <a:spcPts val="5861"/>
              </a:lnSpc>
            </a:pPr>
            <a:endParaRPr lang="en-US" sz="2800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861"/>
              </a:lnSpc>
            </a:pPr>
            <a:r>
              <a:rPr lang="en-US" sz="4190" dirty="0">
                <a:solidFill>
                  <a:srgbClr val="000000"/>
                </a:solidFill>
                <a:latin typeface="Arimo Bold"/>
              </a:rPr>
              <a:t>10. Conclusion</a:t>
            </a:r>
          </a:p>
          <a:p>
            <a:pPr>
              <a:lnSpc>
                <a:spcPts val="5861"/>
              </a:lnSpc>
            </a:pPr>
            <a:endParaRPr lang="en-US" sz="1266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779" y="4834474"/>
            <a:ext cx="731003" cy="760368"/>
            <a:chOff x="0" y="0"/>
            <a:chExt cx="974670" cy="101382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2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86878" y="545464"/>
            <a:ext cx="14044074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-139">
                <a:solidFill>
                  <a:srgbClr val="000000"/>
                </a:solidFill>
                <a:latin typeface="Clear Sans Regular"/>
              </a:rPr>
              <a:t>The Elements of a Business Plan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3779" y="8142869"/>
            <a:ext cx="731003" cy="760368"/>
            <a:chOff x="0" y="0"/>
            <a:chExt cx="974670" cy="101382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3779" y="6494473"/>
            <a:ext cx="731003" cy="760368"/>
            <a:chOff x="0" y="0"/>
            <a:chExt cx="974670" cy="101382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779" y="3199648"/>
            <a:ext cx="731003" cy="760368"/>
            <a:chOff x="0" y="0"/>
            <a:chExt cx="974670" cy="1013824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4000" u="none" spc="160">
                  <a:solidFill>
                    <a:srgbClr val="000000"/>
                  </a:solidFill>
                  <a:latin typeface="Clear Sans Regular Bold"/>
                </a:rPr>
                <a:t>1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857023" y="4742132"/>
            <a:ext cx="10861953" cy="8027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5836764" y="1555077"/>
            <a:ext cx="689712" cy="70248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998888" y="4321175"/>
            <a:ext cx="731003" cy="760368"/>
            <a:chOff x="0" y="0"/>
            <a:chExt cx="974670" cy="1013824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98888" y="7254841"/>
            <a:ext cx="731003" cy="760368"/>
            <a:chOff x="0" y="0"/>
            <a:chExt cx="974670" cy="1013824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8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98888" y="5776107"/>
            <a:ext cx="731003" cy="760368"/>
            <a:chOff x="0" y="0"/>
            <a:chExt cx="974670" cy="1013824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98888" y="3199648"/>
            <a:ext cx="731003" cy="760368"/>
            <a:chOff x="0" y="0"/>
            <a:chExt cx="974670" cy="1013824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98888" y="8714369"/>
            <a:ext cx="731003" cy="760368"/>
            <a:chOff x="0" y="0"/>
            <a:chExt cx="974670" cy="1013824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974670" cy="1013824"/>
            </a:xfrm>
            <a:prstGeom prst="rect">
              <a:avLst/>
            </a:prstGeom>
            <a:solidFill>
              <a:srgbClr val="FFB92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94570" y="55004"/>
              <a:ext cx="585531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3999" spc="159">
                  <a:solidFill>
                    <a:srgbClr val="000000"/>
                  </a:solidFill>
                  <a:latin typeface="Clear Sans Regular Bold"/>
                </a:rPr>
                <a:t>9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68314" y="254556"/>
            <a:ext cx="3325276" cy="332527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886878" y="4805899"/>
            <a:ext cx="6819482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Rid your plan of all spelling and grammatical errors</a:t>
            </a:r>
            <a:r>
              <a:rPr lang="en-US" sz="120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86878" y="3171073"/>
            <a:ext cx="5693048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Make sure the plan has an attractive cover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86878" y="8114294"/>
            <a:ext cx="6421917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Include a table of contents to allow readers to navigate the plan easily</a:t>
            </a:r>
            <a:r>
              <a:rPr lang="en-US" sz="120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86878" y="6465898"/>
            <a:ext cx="6421917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Make the plan visually appealing</a:t>
            </a:r>
            <a:r>
              <a:rPr lang="en-US" sz="120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6759" y="1820595"/>
            <a:ext cx="140440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An entrepreneur should: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21987" y="4292600"/>
            <a:ext cx="6137313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Use spreadsheets to generate financial forecasts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21987" y="3171073"/>
            <a:ext cx="6521309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Make it interesting!</a:t>
            </a:r>
          </a:p>
          <a:p>
            <a:pPr>
              <a:lnSpc>
                <a:spcPts val="4550"/>
              </a:lnSpc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839815" y="7226266"/>
            <a:ext cx="641948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Keep your plan “crisp” – long enough, but not too long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21987" y="5747532"/>
            <a:ext cx="5693048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Always include cash flow projections</a:t>
            </a:r>
            <a:r>
              <a:rPr lang="en-US" sz="120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39815" y="8685794"/>
            <a:ext cx="6419485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Tell the truth – always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r="34"/>
          <a:stretch>
            <a:fillRect/>
          </a:stretch>
        </p:blipFill>
        <p:spPr>
          <a:xfrm rot="5400000">
            <a:off x="6939300" y="3544111"/>
            <a:ext cx="399195" cy="3995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52392" y="1155342"/>
            <a:ext cx="5999245" cy="7520927"/>
            <a:chOff x="0" y="0"/>
            <a:chExt cx="7998994" cy="10027903"/>
          </a:xfrm>
        </p:grpSpPr>
        <p:sp>
          <p:nvSpPr>
            <p:cNvPr id="4" name="TextBox 4"/>
            <p:cNvSpPr txBox="1"/>
            <p:nvPr/>
          </p:nvSpPr>
          <p:spPr>
            <a:xfrm>
              <a:off x="1065411" y="9502758"/>
              <a:ext cx="13867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52127" y="9502758"/>
              <a:ext cx="13867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838844" y="9502758"/>
              <a:ext cx="13867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25561" y="9502758"/>
              <a:ext cx="13867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612277" y="9502758"/>
              <a:ext cx="13867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Item 5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15335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637019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458704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280389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9102073"/>
                <a:ext cx="693358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933583" h="12700">
                    <a:moveTo>
                      <a:pt x="0" y="0"/>
                    </a:moveTo>
                    <a:lnTo>
                      <a:pt x="6933583" y="0"/>
                    </a:lnTo>
                    <a:lnTo>
                      <a:pt x="693358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0162" y="-47625"/>
              <a:ext cx="83204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125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4060"/>
              <a:ext cx="86221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100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5906" y="3595744"/>
              <a:ext cx="59630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75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65906" y="5417429"/>
              <a:ext cx="59630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50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0988" y="7239114"/>
              <a:ext cx="58122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25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01650" y="9060798"/>
              <a:ext cx="36056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1065411" y="238760"/>
              <a:ext cx="6933583" cy="9108423"/>
              <a:chOff x="0" y="0"/>
              <a:chExt cx="6933583" cy="910842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693358" y="72867"/>
                <a:ext cx="5546866" cy="9035556"/>
              </a:xfrm>
              <a:custGeom>
                <a:avLst/>
                <a:gdLst/>
                <a:ahLst/>
                <a:cxnLst/>
                <a:rect l="l" t="t" r="r" b="b"/>
                <a:pathLst>
                  <a:path w="5546866" h="9035556">
                    <a:moveTo>
                      <a:pt x="0" y="9035556"/>
                    </a:moveTo>
                    <a:lnTo>
                      <a:pt x="0" y="6849534"/>
                    </a:lnTo>
                    <a:lnTo>
                      <a:pt x="1386717" y="5683656"/>
                    </a:lnTo>
                    <a:lnTo>
                      <a:pt x="2773433" y="2987563"/>
                    </a:lnTo>
                    <a:lnTo>
                      <a:pt x="4160150" y="2841829"/>
                    </a:lnTo>
                    <a:lnTo>
                      <a:pt x="5546867" y="0"/>
                    </a:lnTo>
                    <a:lnTo>
                      <a:pt x="5546867" y="9035556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693358" y="3133298"/>
                <a:ext cx="5546866" cy="5975125"/>
              </a:xfrm>
              <a:custGeom>
                <a:avLst/>
                <a:gdLst/>
                <a:ahLst/>
                <a:cxnLst/>
                <a:rect l="l" t="t" r="r" b="b"/>
                <a:pathLst>
                  <a:path w="5546866" h="5975125">
                    <a:moveTo>
                      <a:pt x="0" y="5975125"/>
                    </a:moveTo>
                    <a:lnTo>
                      <a:pt x="0" y="5100716"/>
                    </a:lnTo>
                    <a:lnTo>
                      <a:pt x="1386717" y="4809247"/>
                    </a:lnTo>
                    <a:lnTo>
                      <a:pt x="2773433" y="1748817"/>
                    </a:lnTo>
                    <a:lnTo>
                      <a:pt x="4160150" y="2696093"/>
                    </a:lnTo>
                    <a:lnTo>
                      <a:pt x="5546867" y="0"/>
                    </a:lnTo>
                    <a:lnTo>
                      <a:pt x="5546867" y="59751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93358" y="6339463"/>
                <a:ext cx="5546866" cy="2768960"/>
              </a:xfrm>
              <a:custGeom>
                <a:avLst/>
                <a:gdLst/>
                <a:ahLst/>
                <a:cxnLst/>
                <a:rect l="l" t="t" r="r" b="b"/>
                <a:pathLst>
                  <a:path w="5546866" h="2768960">
                    <a:moveTo>
                      <a:pt x="0" y="2768960"/>
                    </a:moveTo>
                    <a:lnTo>
                      <a:pt x="0" y="2768960"/>
                    </a:lnTo>
                    <a:lnTo>
                      <a:pt x="1386717" y="1894551"/>
                    </a:lnTo>
                    <a:lnTo>
                      <a:pt x="2773433" y="0"/>
                    </a:lnTo>
                    <a:lnTo>
                      <a:pt x="4160150" y="582938"/>
                    </a:lnTo>
                    <a:lnTo>
                      <a:pt x="5546867" y="437204"/>
                    </a:lnTo>
                    <a:lnTo>
                      <a:pt x="5546867" y="2768960"/>
                    </a:lnTo>
                    <a:close/>
                  </a:path>
                </a:pathLst>
              </a:custGeom>
              <a:solidFill>
                <a:srgbClr val="FFB923"/>
              </a:solidFill>
            </p:spPr>
          </p:sp>
        </p:grp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-311280" y="9831612"/>
            <a:ext cx="18910559" cy="1397557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151637" y="800418"/>
            <a:ext cx="10626518" cy="201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10"/>
              </a:lnSpc>
              <a:spcBef>
                <a:spcPct val="0"/>
              </a:spcBef>
            </a:pPr>
            <a:r>
              <a:rPr lang="en-US" sz="7100">
                <a:solidFill>
                  <a:srgbClr val="000000"/>
                </a:solidFill>
                <a:latin typeface="Hammersmith One Bold"/>
              </a:rPr>
              <a:t>Presenting the Business Plan to Investors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795274" y="3442274"/>
            <a:ext cx="6842272" cy="3403583"/>
            <a:chOff x="0" y="-28575"/>
            <a:chExt cx="9123029" cy="453811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28575"/>
              <a:ext cx="9123029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The Oral Presentation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70961"/>
              <a:ext cx="9123029" cy="363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0100" lvl="1" indent="-342900">
                <a:lnSpc>
                  <a:spcPts val="3079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  <a:ea typeface="Clear Sans Regular"/>
                </a:rPr>
                <a:t>The first rule in making an oral presentation is to follow directions. If you’re told you have 15 minutes, don’t talk for more than the allotted time.</a:t>
              </a:r>
            </a:p>
            <a:p>
              <a:pPr marL="800100" lvl="1" indent="-342900">
                <a:lnSpc>
                  <a:spcPts val="3079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  <a:ea typeface="Arimo"/>
                </a:rPr>
                <a:t>The presentation should be smooth and well-rehearsed.</a:t>
              </a:r>
            </a:p>
            <a:p>
              <a:pPr marL="800100" lvl="1" indent="-342900">
                <a:lnSpc>
                  <a:spcPts val="3079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  <a:ea typeface="Arimo"/>
                </a:rPr>
                <a:t>The slides should be sharp and not cluttered.</a:t>
              </a:r>
            </a:p>
            <a:p>
              <a:pPr>
                <a:lnSpc>
                  <a:spcPts val="3079"/>
                </a:lnSpc>
              </a:pPr>
              <a:endParaRPr lang="en-US" sz="1200" dirty="0">
                <a:solidFill>
                  <a:srgbClr val="000000"/>
                </a:solidFill>
                <a:ea typeface="Arimo"/>
              </a:endParaRP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r="34"/>
          <a:stretch>
            <a:fillRect/>
          </a:stretch>
        </p:blipFill>
        <p:spPr>
          <a:xfrm rot="5400000">
            <a:off x="9144170" y="7314428"/>
            <a:ext cx="399195" cy="399534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0000143" y="7234022"/>
            <a:ext cx="7565506" cy="2368991"/>
            <a:chOff x="0" y="0"/>
            <a:chExt cx="10087341" cy="315865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28575"/>
              <a:ext cx="10087341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Questions and Feedback to Expect from Investors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32961"/>
              <a:ext cx="10087341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Clear Sans Regular"/>
                </a:rPr>
                <a:t>◦The smart entrepreneur has a good idea of the questions that will be asked and will be prepared for those queries.</a:t>
              </a:r>
            </a:p>
            <a:p>
              <a:pPr>
                <a:lnSpc>
                  <a:spcPts val="3079"/>
                </a:lnSpc>
              </a:pPr>
              <a:endParaRPr lang="en-US" sz="2199">
                <a:solidFill>
                  <a:srgbClr val="000000"/>
                </a:solidFill>
                <a:ea typeface="Clear Sans Regular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50958" y="3667182"/>
            <a:ext cx="5841760" cy="6861452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6101" b="36101"/>
          <a:stretch>
            <a:fillRect/>
          </a:stretch>
        </p:blipFill>
        <p:spPr>
          <a:xfrm>
            <a:off x="-204719" y="-224451"/>
            <a:ext cx="18697437" cy="38916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14641" y="5117739"/>
            <a:ext cx="3909677" cy="815314"/>
            <a:chOff x="0" y="0"/>
            <a:chExt cx="5212903" cy="1087086"/>
          </a:xfrm>
        </p:grpSpPr>
        <p:sp>
          <p:nvSpPr>
            <p:cNvPr id="5" name="TextBox 5"/>
            <p:cNvSpPr txBox="1"/>
            <p:nvPr/>
          </p:nvSpPr>
          <p:spPr>
            <a:xfrm>
              <a:off x="1435133" y="-104775"/>
              <a:ext cx="3777770" cy="11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61"/>
                </a:lnSpc>
              </a:pPr>
              <a:r>
                <a:rPr lang="en-US" sz="5401">
                  <a:solidFill>
                    <a:srgbClr val="000000"/>
                  </a:solidFill>
                  <a:latin typeface="Hammersmith One Bold"/>
                </a:rPr>
                <a:t>BMC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515" y="63569"/>
              <a:ext cx="919616" cy="936646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3514641" y="6808888"/>
            <a:ext cx="39096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3557420"/>
            <a:ext cx="10509034" cy="6502936"/>
            <a:chOff x="0" y="0"/>
            <a:chExt cx="14012045" cy="867058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8039742"/>
              <a:ext cx="8535982" cy="630839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161925"/>
              <a:ext cx="14012045" cy="7503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4580"/>
                </a:lnSpc>
                <a:spcBef>
                  <a:spcPct val="0"/>
                </a:spcBef>
              </a:pPr>
              <a:r>
                <a:rPr lang="en-US" sz="13500" spc="-135">
                  <a:solidFill>
                    <a:srgbClr val="000000"/>
                  </a:solidFill>
                  <a:latin typeface="Hammersmith One Bold"/>
                </a:rPr>
                <a:t>Business Model Canvas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80401" y="-244632"/>
            <a:ext cx="7744746" cy="10776265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857023" y="4742132"/>
            <a:ext cx="10861953" cy="802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347" r="25169"/>
          <a:stretch>
            <a:fillRect/>
          </a:stretch>
        </p:blipFill>
        <p:spPr>
          <a:xfrm>
            <a:off x="15691870" y="6062635"/>
            <a:ext cx="2194762" cy="40105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78344"/>
            <a:ext cx="74643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ammersmith One 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4739" y="2469169"/>
            <a:ext cx="6834866" cy="590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A firm’s business model is developed </a:t>
            </a:r>
            <a:r>
              <a:rPr lang="en-US" sz="2800" dirty="0">
                <a:solidFill>
                  <a:srgbClr val="FFFFFF"/>
                </a:solidFill>
                <a:latin typeface="Clear Sans Regular"/>
              </a:rPr>
              <a:t>after </a:t>
            </a: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the </a:t>
            </a:r>
            <a:r>
              <a:rPr lang="en-US" sz="2800" dirty="0">
                <a:solidFill>
                  <a:srgbClr val="FFFFFF"/>
                </a:solidFill>
                <a:latin typeface="Clear Sans Regular"/>
              </a:rPr>
              <a:t>feasibility analysis </a:t>
            </a: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stage of</a:t>
            </a:r>
          </a:p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launching a new venture. If a firm has conducted a successful feasibility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analysis and knows that it has a product or service with potential, the business model stage addresses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how to surround it with a core strategy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, a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partnership model,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 a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 customer interface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distinctive resources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, and an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approach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 to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creating value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 that represents a viable business.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08044" y="1103869"/>
            <a:ext cx="8083826" cy="729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26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A business model is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a document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or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strategy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which outlines how a business or organization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delivers value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to its customers. </a:t>
            </a:r>
          </a:p>
          <a:p>
            <a:pPr>
              <a:lnSpc>
                <a:spcPts val="5269"/>
              </a:lnSpc>
            </a:pPr>
            <a:endParaRPr lang="en-US" sz="3399" dirty="0">
              <a:solidFill>
                <a:srgbClr val="000000"/>
              </a:solidFill>
              <a:latin typeface="Open Sans Light"/>
            </a:endParaRPr>
          </a:p>
          <a:p>
            <a:pPr marL="734059" lvl="1" indent="-367030">
              <a:lnSpc>
                <a:spcPts val="526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In its simplest form, a business model provides information about an organization’s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target market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, that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market’s need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, and the role that the business’s products or services will play in 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meeting those needs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-5430977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6563201" y="1022314"/>
            <a:ext cx="689712" cy="7024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9943" y="3004396"/>
            <a:ext cx="6821439" cy="50263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702843" y="1028700"/>
            <a:ext cx="9966765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9943" y="668185"/>
            <a:ext cx="5579805" cy="14107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27186" y="2581078"/>
            <a:ext cx="4852889" cy="3465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27186" y="6783940"/>
            <a:ext cx="4484800" cy="29908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83940"/>
            <a:ext cx="3713721" cy="27997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9518" y="1481772"/>
            <a:ext cx="5386332" cy="580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1. </a:t>
            </a:r>
            <a:r>
              <a:rPr lang="en-US" sz="2200" dirty="0" err="1">
                <a:solidFill>
                  <a:srgbClr val="000000"/>
                </a:solidFill>
                <a:latin typeface="Arimo"/>
              </a:rPr>
              <a:t>Freemium</a:t>
            </a:r>
            <a:r>
              <a:rPr lang="en-US" sz="2200" dirty="0">
                <a:solidFill>
                  <a:srgbClr val="000000"/>
                </a:solidFill>
                <a:latin typeface="Arimo"/>
              </a:rPr>
              <a:t>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2. Ecommerce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3. Razor and Blade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4. Reverse Razor and Blade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5. Hidden Revenue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6. Subscription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6. Cash Machine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7. Franchise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8. </a:t>
            </a:r>
            <a:r>
              <a:rPr lang="en-US" sz="2200" dirty="0">
                <a:solidFill>
                  <a:srgbClr val="000000"/>
                </a:solidFill>
                <a:latin typeface="Open Sans Light"/>
              </a:rPr>
              <a:t>Affiliate Marketing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Open Sans Light"/>
              </a:rPr>
              <a:t>9. Agency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Open Sans Light"/>
              </a:rPr>
              <a:t>10. Disintermediation</a:t>
            </a:r>
          </a:p>
          <a:p>
            <a:pPr>
              <a:lnSpc>
                <a:spcPts val="3780"/>
              </a:lnSpc>
            </a:pPr>
            <a:endParaRPr lang="en-US" sz="27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20831" y="1689921"/>
            <a:ext cx="6005661" cy="817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Open Sans Light"/>
              </a:rPr>
              <a:t>11. Reverse Innovation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12. Solution Providers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13. Auction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14. Peer-to-Peer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15. Unbundling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16. </a:t>
            </a:r>
            <a:r>
              <a:rPr lang="en-US" sz="2200" dirty="0" err="1">
                <a:solidFill>
                  <a:srgbClr val="000000"/>
                </a:solidFill>
                <a:latin typeface="Arimo"/>
              </a:rPr>
              <a:t>Crowdfunding</a:t>
            </a:r>
            <a:endParaRPr lang="en-US" sz="22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16. Experience Selling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17. Ingredient Branding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18. Aggregation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19. Layer Player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20. License Business Model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21. Mass Customization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22. Pay Per Use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23. Shop In Shop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24. Direct To Consumer (D2C)</a:t>
            </a:r>
          </a:p>
          <a:p>
            <a:pPr>
              <a:lnSpc>
                <a:spcPts val="3780"/>
              </a:lnSpc>
            </a:pPr>
            <a:r>
              <a:rPr lang="en-US" sz="2200" dirty="0">
                <a:solidFill>
                  <a:srgbClr val="000000"/>
                </a:solidFill>
                <a:latin typeface="Arimo"/>
              </a:rPr>
              <a:t>25. Target The Poor</a:t>
            </a:r>
          </a:p>
          <a:p>
            <a:pPr>
              <a:lnSpc>
                <a:spcPts val="3780"/>
              </a:lnSpc>
            </a:pPr>
            <a:endParaRPr lang="en-US" sz="5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7925" y="-115569"/>
            <a:ext cx="17672149" cy="11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Open Sans Extra Bold"/>
              </a:rPr>
              <a:t>Business Model Examples To Inspire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195" y="9736641"/>
            <a:ext cx="7468939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Light"/>
              </a:rPr>
              <a:t>Sources: https://www.garyfox.co/business-model-examples/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000" y="1085850"/>
            <a:ext cx="10552382" cy="8325618"/>
            <a:chOff x="-144857" y="76200"/>
            <a:chExt cx="14069843" cy="989872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3924986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What is a Business Plan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44857" y="3632164"/>
              <a:ext cx="13924986" cy="6342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Hammersmith One"/>
                </a:rPr>
                <a:t>A business plan is the written document for a proposed business project that serve: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•as a blueprint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•as a guide</a:t>
              </a:r>
            </a:p>
            <a:p>
              <a:pPr algn="ctr">
                <a:lnSpc>
                  <a:spcPts val="4680"/>
                </a:lnSpc>
              </a:pPr>
              <a:endParaRPr lang="en-US" sz="1299" dirty="0">
                <a:solidFill>
                  <a:srgbClr val="000000"/>
                </a:solidFill>
                <a:latin typeface="Arimo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mo"/>
                </a:rPr>
                <a:t>Information gathered regarding the project is used in the Business Plan to predict viability, forecast success and propose strategies for the project</a:t>
              </a:r>
            </a:p>
            <a:p>
              <a:pPr>
                <a:lnSpc>
                  <a:spcPts val="4680"/>
                </a:lnSpc>
              </a:pPr>
              <a:endParaRPr lang="en-US" sz="1299" dirty="0">
                <a:solidFill>
                  <a:srgbClr val="000000"/>
                </a:solidFill>
                <a:latin typeface="Arimo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9564" r="8574"/>
          <a:stretch>
            <a:fillRect/>
          </a:stretch>
        </p:blipFill>
        <p:spPr>
          <a:xfrm>
            <a:off x="392350" y="3048468"/>
            <a:ext cx="6617979" cy="620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78644"/>
            <a:ext cx="16230600" cy="91297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845" y="439940"/>
            <a:ext cx="16656455" cy="91726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2368" y="684350"/>
            <a:ext cx="14546129" cy="90067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97627" y="4608475"/>
            <a:ext cx="3300757" cy="22005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716373" y="415527"/>
            <a:ext cx="468957" cy="110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5096" y="738367"/>
            <a:ext cx="17199140" cy="88314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5505" y="1028700"/>
            <a:ext cx="14178535" cy="87620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059400"/>
            <a:ext cx="4248502" cy="108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8382" t="21726" r="16870" b="12797"/>
          <a:stretch>
            <a:fillRect/>
          </a:stretch>
        </p:blipFill>
        <p:spPr>
          <a:xfrm>
            <a:off x="8328612" y="5409708"/>
            <a:ext cx="2442622" cy="19481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4648" y="712141"/>
            <a:ext cx="468957" cy="110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4159" y="1901419"/>
            <a:ext cx="13379683" cy="79430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0946" t="30066" r="11676" b="37719"/>
          <a:stretch>
            <a:fillRect/>
          </a:stretch>
        </p:blipFill>
        <p:spPr>
          <a:xfrm>
            <a:off x="9739628" y="6563368"/>
            <a:ext cx="3263546" cy="9069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77847" y="1720444"/>
            <a:ext cx="403771" cy="93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</a:pPr>
            <a:r>
              <a:rPr lang="en-US" sz="5568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14281" y="598477"/>
            <a:ext cx="13965622" cy="86598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785" r="21174" b="19643"/>
          <a:stretch>
            <a:fillRect/>
          </a:stretch>
        </p:blipFill>
        <p:spPr>
          <a:xfrm>
            <a:off x="7963540" y="2099123"/>
            <a:ext cx="2360919" cy="15502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573"/>
          <a:stretch>
            <a:fillRect/>
          </a:stretch>
        </p:blipFill>
        <p:spPr>
          <a:xfrm>
            <a:off x="2146085" y="813406"/>
            <a:ext cx="13894584" cy="912859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160" t="9821"/>
          <a:stretch>
            <a:fillRect/>
          </a:stretch>
        </p:blipFill>
        <p:spPr>
          <a:xfrm>
            <a:off x="13215665" y="5580086"/>
            <a:ext cx="3299549" cy="20922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8347" y="445518"/>
            <a:ext cx="15011006" cy="9544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9944" y="2573656"/>
            <a:ext cx="3119884" cy="207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79717" y="565182"/>
            <a:ext cx="468957" cy="110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7314" y="440208"/>
            <a:ext cx="14427083" cy="92440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39336" y="2571772"/>
            <a:ext cx="1910355" cy="1910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343589" y="3716679"/>
            <a:ext cx="1435904" cy="1061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281" y="5280838"/>
            <a:ext cx="5363463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Guiding the company by charting its future course and defining its strategy for following it.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94962" y="5280838"/>
            <a:ext cx="499093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Attracting lenders and investors who will provide needed capital.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77363" y="5280838"/>
            <a:ext cx="5593580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Hammersmith One"/>
              </a:rPr>
              <a:t>Demonstrating that the entrepreneur understands the business venture and what will make it succeed. </a:t>
            </a: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Hammersmith One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3150" y="3769738"/>
            <a:ext cx="1057439" cy="11562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60964" y="3826685"/>
            <a:ext cx="847149" cy="10423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08237" y="3883631"/>
            <a:ext cx="1042353" cy="10423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3589" y="492572"/>
            <a:ext cx="1461897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Hammersmith One"/>
              </a:rPr>
              <a:t>The Business Plan: </a:t>
            </a:r>
          </a:p>
          <a:p>
            <a:pPr algn="ctr">
              <a:lnSpc>
                <a:spcPts val="7279"/>
              </a:lnSpc>
            </a:pPr>
            <a:r>
              <a:rPr lang="en-US" sz="4400" dirty="0">
                <a:solidFill>
                  <a:srgbClr val="000000"/>
                </a:solidFill>
                <a:latin typeface="Hammersmith One"/>
              </a:rPr>
              <a:t> Three Essential Functions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0282" y="510241"/>
            <a:ext cx="14887003" cy="9059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282" y="5039916"/>
            <a:ext cx="3538153" cy="23587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786"/>
          <a:stretch>
            <a:fillRect/>
          </a:stretch>
        </p:blipFill>
        <p:spPr>
          <a:xfrm>
            <a:off x="1964819" y="1028700"/>
            <a:ext cx="14277185" cy="87120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670" t="15476" b="3869"/>
          <a:stretch>
            <a:fillRect/>
          </a:stretch>
        </p:blipFill>
        <p:spPr>
          <a:xfrm>
            <a:off x="1428719" y="5850113"/>
            <a:ext cx="3422565" cy="27853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54793" y="1684613"/>
            <a:ext cx="1163180" cy="12718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82849" y="1684613"/>
            <a:ext cx="807057" cy="12718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50663" y="1684613"/>
            <a:ext cx="885682" cy="12718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97550" y="1684613"/>
            <a:ext cx="917120" cy="1128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710065" y="1684613"/>
            <a:ext cx="794017" cy="11284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564837" y="3798866"/>
            <a:ext cx="1084473" cy="9405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072328" y="3798866"/>
            <a:ext cx="1042353" cy="10423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1992681" y="3697047"/>
            <a:ext cx="987392" cy="1042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0063995" y="5804679"/>
            <a:ext cx="1059018" cy="96659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223972" y="5758009"/>
            <a:ext cx="824822" cy="10599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859876" y="3697047"/>
            <a:ext cx="792469" cy="9750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8066871" y="3798866"/>
            <a:ext cx="1139024" cy="10354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0127617" y="7647093"/>
            <a:ext cx="931775" cy="84706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2044359" y="5735797"/>
            <a:ext cx="884037" cy="84706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5598119" y="5903003"/>
            <a:ext cx="1017909" cy="51265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3732674" y="5633985"/>
            <a:ext cx="1046872" cy="105069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8187770" y="7538866"/>
            <a:ext cx="897225" cy="106352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1844141" y="7807552"/>
            <a:ext cx="1284473" cy="68660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3838010" y="7596187"/>
            <a:ext cx="836201" cy="94888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5504537" y="7589773"/>
            <a:ext cx="1205073" cy="95529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392852" y="3545094"/>
            <a:ext cx="4912356" cy="3196812"/>
            <a:chOff x="0" y="0"/>
            <a:chExt cx="6549808" cy="426241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76200"/>
              <a:ext cx="6549808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000000"/>
                  </a:solidFill>
                  <a:latin typeface="Hammersmith One Bold"/>
                </a:rPr>
                <a:t>The End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595666"/>
              <a:ext cx="654980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Thank You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496013"/>
              <a:ext cx="5135377" cy="379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80686" y="8965460"/>
            <a:ext cx="8711383" cy="0"/>
          </a:xfrm>
          <a:prstGeom prst="line">
            <a:avLst/>
          </a:prstGeom>
          <a:ln w="19050" cap="rnd">
            <a:solidFill>
              <a:srgbClr val="FFB9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242146" y="-201788"/>
            <a:ext cx="7408840" cy="10690576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35086" y="8288411"/>
            <a:ext cx="689712" cy="7024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78821" y="465081"/>
            <a:ext cx="9780479" cy="903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680" lvl="1" indent="-427840">
              <a:lnSpc>
                <a:spcPts val="5548"/>
              </a:lnSpc>
              <a:buFont typeface="Arial"/>
              <a:buChar char="•"/>
            </a:pPr>
            <a:r>
              <a:rPr lang="en-US" sz="3963" dirty="0">
                <a:solidFill>
                  <a:srgbClr val="000000"/>
                </a:solidFill>
                <a:latin typeface="Clear Sans Regular"/>
              </a:rPr>
              <a:t>To allow the entrepreneur to </a:t>
            </a:r>
            <a:r>
              <a:rPr lang="en-US" sz="3963" dirty="0">
                <a:solidFill>
                  <a:srgbClr val="000000"/>
                </a:solidFill>
                <a:latin typeface="Clear Sans Regular Bold"/>
              </a:rPr>
              <a:t>view </a:t>
            </a:r>
            <a:r>
              <a:rPr lang="en-US" sz="3963" dirty="0">
                <a:solidFill>
                  <a:srgbClr val="000000"/>
                </a:solidFill>
                <a:latin typeface="Clear Sans Regular"/>
              </a:rPr>
              <a:t>and </a:t>
            </a:r>
            <a:r>
              <a:rPr lang="en-US" sz="3963" dirty="0">
                <a:solidFill>
                  <a:srgbClr val="FF66C4"/>
                </a:solidFill>
                <a:latin typeface="Clear Sans Regular Bold"/>
              </a:rPr>
              <a:t>evaluate</a:t>
            </a:r>
            <a:r>
              <a:rPr lang="en-US" sz="3963" dirty="0">
                <a:solidFill>
                  <a:srgbClr val="FF66C4"/>
                </a:solidFill>
                <a:latin typeface="Clear Sans Regular"/>
              </a:rPr>
              <a:t> </a:t>
            </a:r>
            <a:r>
              <a:rPr lang="en-US" sz="3963" dirty="0">
                <a:solidFill>
                  <a:srgbClr val="000000"/>
                </a:solidFill>
                <a:latin typeface="Clear Sans Regular"/>
              </a:rPr>
              <a:t>the </a:t>
            </a:r>
            <a:r>
              <a:rPr lang="en-US" sz="3963" dirty="0">
                <a:solidFill>
                  <a:srgbClr val="FF66C4"/>
                </a:solidFill>
                <a:latin typeface="Clear Sans Regular Bold"/>
              </a:rPr>
              <a:t>proposed business</a:t>
            </a:r>
            <a:r>
              <a:rPr lang="en-US" sz="3963" dirty="0">
                <a:solidFill>
                  <a:srgbClr val="000000"/>
                </a:solidFill>
                <a:latin typeface="Clear Sans Regular"/>
              </a:rPr>
              <a:t> venture in an objective, critical and practical manner.</a:t>
            </a:r>
          </a:p>
          <a:p>
            <a:pPr marL="855680" lvl="1" indent="-427840">
              <a:lnSpc>
                <a:spcPts val="5548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mo"/>
              </a:rPr>
              <a:t>To analyze and evaluate the </a:t>
            </a:r>
            <a:r>
              <a:rPr lang="en-US" sz="4000" dirty="0">
                <a:solidFill>
                  <a:srgbClr val="5E17EB"/>
                </a:solidFill>
                <a:latin typeface="Arimo Bold"/>
              </a:rPr>
              <a:t>viability of a proposed venture</a:t>
            </a:r>
          </a:p>
          <a:p>
            <a:pPr marL="855680" lvl="1" indent="-427840">
              <a:lnSpc>
                <a:spcPts val="5548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mo"/>
              </a:rPr>
              <a:t>To </a:t>
            </a:r>
            <a:r>
              <a:rPr lang="en-US" sz="4000" dirty="0">
                <a:solidFill>
                  <a:srgbClr val="008037"/>
                </a:solidFill>
                <a:latin typeface="Arimo Bold"/>
              </a:rPr>
              <a:t>convince relevant parties</a:t>
            </a:r>
            <a:r>
              <a:rPr lang="en-US" sz="4000" dirty="0">
                <a:solidFill>
                  <a:srgbClr val="000000"/>
                </a:solidFill>
                <a:latin typeface="Arimo"/>
              </a:rPr>
              <a:t> of the </a:t>
            </a:r>
            <a:r>
              <a:rPr lang="en-US" sz="4000" dirty="0">
                <a:solidFill>
                  <a:srgbClr val="008037"/>
                </a:solidFill>
                <a:latin typeface="Arimo Bold"/>
              </a:rPr>
              <a:t>investment potential</a:t>
            </a:r>
            <a:r>
              <a:rPr lang="en-US" sz="4000" dirty="0">
                <a:solidFill>
                  <a:srgbClr val="000000"/>
                </a:solidFill>
                <a:latin typeface="Arimo"/>
              </a:rPr>
              <a:t> of the project</a:t>
            </a:r>
          </a:p>
          <a:p>
            <a:pPr marL="855680" lvl="1" indent="-427840">
              <a:lnSpc>
                <a:spcPts val="5548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mo"/>
              </a:rPr>
              <a:t>As a </a:t>
            </a:r>
            <a:r>
              <a:rPr lang="en-US" sz="4000" dirty="0">
                <a:solidFill>
                  <a:srgbClr val="FF914D"/>
                </a:solidFill>
                <a:latin typeface="Arimo Bold"/>
              </a:rPr>
              <a:t>guideline </a:t>
            </a:r>
            <a:r>
              <a:rPr lang="en-US" sz="4000" dirty="0">
                <a:solidFill>
                  <a:srgbClr val="000000"/>
                </a:solidFill>
                <a:latin typeface="Arimo"/>
              </a:rPr>
              <a:t>for managing the business</a:t>
            </a:r>
          </a:p>
          <a:p>
            <a:pPr marL="855680" lvl="1" indent="-427840">
              <a:lnSpc>
                <a:spcPts val="5548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Arimo"/>
              </a:rPr>
              <a:t>To </a:t>
            </a:r>
            <a:r>
              <a:rPr lang="en-US" sz="4000" dirty="0">
                <a:solidFill>
                  <a:srgbClr val="8C52FF"/>
                </a:solidFill>
                <a:latin typeface="Arimo Bold"/>
              </a:rPr>
              <a:t>allocate </a:t>
            </a:r>
            <a:r>
              <a:rPr lang="en-US" sz="4000" dirty="0">
                <a:solidFill>
                  <a:srgbClr val="000000"/>
                </a:solidFill>
                <a:latin typeface="Arimo"/>
              </a:rPr>
              <a:t>business </a:t>
            </a:r>
            <a:r>
              <a:rPr lang="en-US" sz="4000" dirty="0">
                <a:solidFill>
                  <a:srgbClr val="8C52FF"/>
                </a:solidFill>
                <a:latin typeface="Arimo Bold"/>
              </a:rPr>
              <a:t>resources effectively</a:t>
            </a:r>
          </a:p>
          <a:p>
            <a:pPr marL="0" lvl="0" indent="0" algn="l">
              <a:lnSpc>
                <a:spcPts val="4161"/>
              </a:lnSpc>
              <a:spcBef>
                <a:spcPct val="0"/>
              </a:spcBef>
            </a:pPr>
            <a:endParaRPr lang="en-US" sz="2179" dirty="0">
              <a:solidFill>
                <a:srgbClr val="8C52FF"/>
              </a:solidFill>
              <a:latin typeface="Arim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1401" y="1302490"/>
            <a:ext cx="5681746" cy="5985716"/>
            <a:chOff x="0" y="0"/>
            <a:chExt cx="7575662" cy="7980955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7575662" cy="6651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97"/>
                </a:lnSpc>
                <a:spcBef>
                  <a:spcPct val="0"/>
                </a:spcBef>
              </a:pPr>
              <a:r>
                <a:rPr lang="en-US" sz="8906">
                  <a:solidFill>
                    <a:srgbClr val="FFFFFF"/>
                  </a:solidFill>
                  <a:latin typeface="Hammersmith One Bold"/>
                </a:rPr>
                <a:t>Purpose of Preparing a Business Plan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7572439"/>
              <a:ext cx="5527687" cy="408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8817" b="6384"/>
          <a:stretch>
            <a:fillRect/>
          </a:stretch>
        </p:blipFill>
        <p:spPr>
          <a:xfrm>
            <a:off x="6979702" y="1028700"/>
            <a:ext cx="3757095" cy="25246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031" t="13471" r="6123"/>
          <a:stretch>
            <a:fillRect/>
          </a:stretch>
        </p:blipFill>
        <p:spPr>
          <a:xfrm>
            <a:off x="6979702" y="6733619"/>
            <a:ext cx="3757095" cy="25246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95" r="395"/>
          <a:stretch>
            <a:fillRect/>
          </a:stretch>
        </p:blipFill>
        <p:spPr>
          <a:xfrm>
            <a:off x="6979702" y="3881160"/>
            <a:ext cx="3757095" cy="252468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-288614" y="-267999"/>
            <a:ext cx="6483605" cy="1082299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1028700" y="1051932"/>
            <a:ext cx="4325259" cy="5134278"/>
            <a:chOff x="0" y="0"/>
            <a:chExt cx="5767012" cy="68457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6478409"/>
              <a:ext cx="4969928" cy="367295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-57150"/>
              <a:ext cx="5767012" cy="6085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 spc="-139">
                  <a:solidFill>
                    <a:srgbClr val="000000"/>
                  </a:solidFill>
                  <a:latin typeface="Hammersmith One"/>
                </a:rPr>
                <a:t>Who Needs a Business Plan ?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035086" y="8562201"/>
            <a:ext cx="689712" cy="7024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736798" y="2610128"/>
            <a:ext cx="7019459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The Entrepreneur</a:t>
            </a:r>
          </a:p>
          <a:p>
            <a:pPr marL="971545" lvl="1" indent="-485773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Investors</a:t>
            </a:r>
          </a:p>
          <a:p>
            <a:pPr marL="971545" lvl="1" indent="-485773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Financial Institutions</a:t>
            </a:r>
          </a:p>
          <a:p>
            <a:pPr marL="971545" lvl="1" indent="-485773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Suppliers</a:t>
            </a:r>
          </a:p>
          <a:p>
            <a:pPr marL="971545" lvl="1" indent="-485773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Customers</a:t>
            </a:r>
          </a:p>
          <a:p>
            <a:pPr marL="971545" lvl="1" indent="-485773" algn="l">
              <a:lnSpc>
                <a:spcPts val="58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Hammersmith One"/>
              </a:rPr>
              <a:t>Company Staff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9575" y="160706"/>
            <a:ext cx="12255731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Business Plan Format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9171285" y="1991773"/>
            <a:ext cx="12608808" cy="6303453"/>
            <a:chOff x="0" y="0"/>
            <a:chExt cx="16811744" cy="840460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" r="34"/>
            <a:stretch>
              <a:fillRect/>
            </a:stretch>
          </p:blipFill>
          <p:spPr>
            <a:xfrm rot="-5400000">
              <a:off x="8403569" y="-3569"/>
              <a:ext cx="8404605" cy="841174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" r="34"/>
            <a:stretch>
              <a:fillRect/>
            </a:stretch>
          </p:blipFill>
          <p:spPr>
            <a:xfrm rot="-5400000">
              <a:off x="3569" y="-3569"/>
              <a:ext cx="8404605" cy="8411744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35086" y="1022314"/>
            <a:ext cx="689712" cy="7024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8489" y="1689837"/>
            <a:ext cx="11785473" cy="8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Hammersmith One"/>
              </a:rPr>
              <a:t>Cover letter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Cover page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     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-Title of the Business Plan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 Bold"/>
              </a:rPr>
              <a:t>      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-Name of the business and business address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 Bold"/>
              </a:rPr>
              <a:t>      -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Name of the writer/s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 Bold"/>
              </a:rPr>
              <a:t>      -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Date of submission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Table of contents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Executive summary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The main body of the business plan</a:t>
            </a:r>
          </a:p>
          <a:p>
            <a:pPr marL="755651" lvl="1" indent="-377825">
              <a:lnSpc>
                <a:spcPts val="455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"/>
              </a:rPr>
              <a:t>Appendices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-Suppliers’ quotation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-Agreement letter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-Letter of references</a:t>
            </a:r>
          </a:p>
          <a:p>
            <a:pPr>
              <a:lnSpc>
                <a:spcPts val="4550"/>
              </a:lnSpc>
            </a:pPr>
            <a:r>
              <a:rPr lang="en-US" sz="2800" dirty="0">
                <a:solidFill>
                  <a:srgbClr val="000000"/>
                </a:solidFill>
                <a:latin typeface="Hammersmith One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Arimo"/>
              </a:rPr>
              <a:t>-Research findings</a:t>
            </a:r>
          </a:p>
          <a:p>
            <a:pPr>
              <a:lnSpc>
                <a:spcPts val="4550"/>
              </a:lnSpc>
            </a:pPr>
            <a:endParaRPr lang="en-US" sz="1200" dirty="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23962" y="1373556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1469" y="1157892"/>
            <a:ext cx="5493258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24689" y="1433472"/>
            <a:ext cx="11963311" cy="793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7"/>
              </a:lnSpc>
            </a:pPr>
            <a:r>
              <a:rPr lang="en-US" sz="3719" dirty="0">
                <a:solidFill>
                  <a:srgbClr val="000000"/>
                </a:solidFill>
                <a:latin typeface="Open Sans Light Bold"/>
              </a:rPr>
              <a:t>1. Introduction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◦Name of the company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◦Nature of business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◦Industry profile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◦Location of the business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◦Date of business commencement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◦Factors in selecting the proposed business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◦Future prospects of the business</a:t>
            </a:r>
          </a:p>
          <a:p>
            <a:pPr>
              <a:lnSpc>
                <a:spcPts val="5207"/>
              </a:lnSpc>
            </a:pPr>
            <a:endParaRPr lang="en-US" sz="2800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latin typeface="Arimo Bold"/>
              </a:rPr>
              <a:t>2. Purpose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 must be stated clear, concise, and coherent manner</a:t>
            </a:r>
          </a:p>
          <a:p>
            <a:pPr lvl="2">
              <a:lnSpc>
                <a:spcPts val="5207"/>
              </a:lnSpc>
            </a:pPr>
            <a:endParaRPr lang="en-US" sz="1312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7885" r="9792"/>
          <a:stretch>
            <a:fillRect/>
          </a:stretch>
        </p:blipFill>
        <p:spPr>
          <a:xfrm>
            <a:off x="538836" y="1466078"/>
            <a:ext cx="7993438" cy="77922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16098" y="1380353"/>
            <a:ext cx="8571902" cy="787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7"/>
              </a:lnSpc>
            </a:pPr>
            <a:r>
              <a:rPr lang="en-US" sz="3719" dirty="0">
                <a:solidFill>
                  <a:srgbClr val="000000"/>
                </a:solidFill>
                <a:latin typeface="Open Sans Light Bold"/>
              </a:rPr>
              <a:t>3. Company background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◦Name of the company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◦Business address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◦Correspondence address 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◦Telephone number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◦Form of business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◦Main activity/activities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◦Date of registration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◦Registration number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◦Name of bank</a:t>
            </a:r>
          </a:p>
          <a:p>
            <a:pPr lvl="2">
              <a:lnSpc>
                <a:spcPts val="5207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◦Bank account number</a:t>
            </a:r>
          </a:p>
          <a:p>
            <a:pPr>
              <a:lnSpc>
                <a:spcPts val="5207"/>
              </a:lnSpc>
            </a:pPr>
            <a:endParaRPr lang="en-US" sz="1158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62551" y="274846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9425" y="1532038"/>
            <a:ext cx="6933438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0807" y="127887"/>
            <a:ext cx="10696749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9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Hammersmith One Bold"/>
              </a:rPr>
              <a:t>Body of the Business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0" y="1257300"/>
            <a:ext cx="8714107" cy="963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52"/>
              </a:lnSpc>
            </a:pPr>
            <a:r>
              <a:rPr lang="en-US" sz="3608" dirty="0">
                <a:solidFill>
                  <a:srgbClr val="000000"/>
                </a:solidFill>
                <a:latin typeface="Open Sans Light Bold"/>
              </a:rPr>
              <a:t>4. Owner or partners background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◦Name of the owner/partners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◦Identity card number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◦Permanent address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◦Correspondence address 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◦Telephone number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◦Date of birth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◦Age &amp; Marital status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◦Academic qualifications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◦Courses attended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◦Skills &amp; Experience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◦Present occupation</a:t>
            </a:r>
          </a:p>
          <a:p>
            <a:pPr lvl="2">
              <a:lnSpc>
                <a:spcPts val="5052"/>
              </a:lnSpc>
            </a:pPr>
            <a:r>
              <a:rPr lang="en-US" sz="2800" dirty="0">
                <a:solidFill>
                  <a:srgbClr val="000000"/>
                </a:solidFill>
                <a:ea typeface="Arimo"/>
              </a:rPr>
              <a:t>◦Previous business experience</a:t>
            </a:r>
          </a:p>
          <a:p>
            <a:pPr>
              <a:lnSpc>
                <a:spcPts val="5052"/>
              </a:lnSpc>
            </a:pPr>
            <a:endParaRPr lang="en-US" sz="1164" dirty="0">
              <a:solidFill>
                <a:srgbClr val="000000"/>
              </a:solidFill>
              <a:ea typeface="Arimo"/>
            </a:endParaRPr>
          </a:p>
          <a:p>
            <a:pPr>
              <a:lnSpc>
                <a:spcPts val="5052"/>
              </a:lnSpc>
            </a:pPr>
            <a:endParaRPr lang="en-US" sz="1164" dirty="0">
              <a:solidFill>
                <a:srgbClr val="000000"/>
              </a:solidFill>
              <a:ea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1109</Words>
  <Application>Microsoft Office PowerPoint</Application>
  <PresentationFormat>Custom</PresentationFormat>
  <Paragraphs>219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Clear Sans Regular Bold</vt:lpstr>
      <vt:lpstr>Open Sans</vt:lpstr>
      <vt:lpstr>Open Sans Light</vt:lpstr>
      <vt:lpstr>Calibri</vt:lpstr>
      <vt:lpstr>Hammersmith One Bold</vt:lpstr>
      <vt:lpstr>Clear Sans Regular</vt:lpstr>
      <vt:lpstr>Open Sans Extra Bold</vt:lpstr>
      <vt:lpstr>Arial</vt:lpstr>
      <vt:lpstr>Hammersmith One</vt:lpstr>
      <vt:lpstr>Arimo</vt:lpstr>
      <vt:lpstr>Open Sans Light Bold</vt:lpstr>
      <vt:lpstr>Arimo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 Business Plan &amp; Business Model Canvas</dc:title>
  <cp:lastModifiedBy>MUHAMMAD IZHAM BIN NORHAMADI</cp:lastModifiedBy>
  <cp:revision>7</cp:revision>
  <dcterms:created xsi:type="dcterms:W3CDTF">2006-08-16T00:00:00Z</dcterms:created>
  <dcterms:modified xsi:type="dcterms:W3CDTF">2022-11-01T09:01:42Z</dcterms:modified>
  <dc:identifier>DAEqpIsQHrQ</dc:identifier>
</cp:coreProperties>
</file>